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400" dirty="0"/>
            <a:t>To prove this research and experiment of neural network using heuristic learning is the best choice in some use-case scenarios to solve Rubik’s Cube.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F40A36CB-E15A-7645-BF1E-E3B5623C23A4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8CCBF7-C316-E64D-9A2B-3B1084BF4521}" type="parTrans" cxnId="{AA3038B4-B54D-7D43-B79E-65C0E9B04C0B}">
      <dgm:prSet/>
      <dgm:spPr/>
      <dgm:t>
        <a:bodyPr/>
        <a:lstStyle/>
        <a:p>
          <a:endParaRPr lang="en-US"/>
        </a:p>
      </dgm:t>
    </dgm:pt>
    <dgm:pt modelId="{BBFED90F-6B95-A949-95F5-157487C4202A}" type="sibTrans" cxnId="{AA3038B4-B54D-7D43-B79E-65C0E9B04C0B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314092C1-967A-6042-BAE2-AC7A6875477E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0B76C-EC6A-EF4F-8682-52D5EE59C18E}" type="parTrans" cxnId="{C5D69047-0B71-9949-91A9-4B242AE39B7A}">
      <dgm:prSet/>
      <dgm:spPr/>
      <dgm:t>
        <a:bodyPr/>
        <a:lstStyle/>
        <a:p>
          <a:endParaRPr lang="en-US"/>
        </a:p>
      </dgm:t>
    </dgm:pt>
    <dgm:pt modelId="{4FAE703E-8BBE-1F40-99E5-0515670B0429}" type="sibTrans" cxnId="{C5D69047-0B71-9949-91A9-4B242AE39B7A}">
      <dgm:prSet/>
      <dgm:spPr/>
      <dgm:t>
        <a:bodyPr/>
        <a:lstStyle/>
        <a:p>
          <a:endParaRPr lang="en-US"/>
        </a:p>
      </dgm:t>
    </dgm:pt>
    <dgm:pt modelId="{2FB4A2C6-24E8-8B42-AA39-F10A880A643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44441D-C6FB-D14E-A6B1-B9362539D125}" type="parTrans" cxnId="{3000293C-30C7-8343-A8A5-A26F771CEDD5}">
      <dgm:prSet/>
      <dgm:spPr/>
      <dgm:t>
        <a:bodyPr/>
        <a:lstStyle/>
        <a:p>
          <a:endParaRPr lang="en-US"/>
        </a:p>
      </dgm:t>
    </dgm:pt>
    <dgm:pt modelId="{3991857E-3FD1-8544-BF9D-DD15ABFC995D}" type="sibTrans" cxnId="{3000293C-30C7-8343-A8A5-A26F771CEDD5}">
      <dgm:prSet/>
      <dgm:spPr/>
      <dgm:t>
        <a:bodyPr/>
        <a:lstStyle/>
        <a:p>
          <a:endParaRPr lang="en-US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0F99B07-8588-0E48-8472-104038869549}" type="presOf" srcId="{2FB4A2C6-24E8-8B42-AA39-F10A880A6431}" destId="{7C123266-1B90-114C-B293-98CDF6BFE38C}" srcOrd="0" destOrd="2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3000293C-30C7-8343-A8A5-A26F771CEDD5}" srcId="{7C1A2E7D-F7BE-9F4B-AF85-1119A825A824}" destId="{2FB4A2C6-24E8-8B42-AA39-F10A880A6431}" srcOrd="2" destOrd="0" parTransId="{5344441D-C6FB-D14E-A6B1-B9362539D125}" sibTransId="{3991857E-3FD1-8544-BF9D-DD15ABFC995D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C5D69047-0B71-9949-91A9-4B242AE39B7A}" srcId="{7C1A2E7D-F7BE-9F4B-AF85-1119A825A824}" destId="{314092C1-967A-6042-BAE2-AC7A6875477E}" srcOrd="1" destOrd="0" parTransId="{46E0B76C-EC6A-EF4F-8682-52D5EE59C18E}" sibTransId="{4FAE703E-8BBE-1F40-99E5-0515670B0429}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1F7B6F8F-8F9A-1943-AA80-DB39EA334BB7}" type="presOf" srcId="{F40A36CB-E15A-7645-BF1E-E3B5623C23A4}" destId="{78D78FDB-FDD7-4B47-8FC4-D1B82910CB98}" srcOrd="0" destOrd="1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AA3038B4-B54D-7D43-B79E-65C0E9B04C0B}" srcId="{ABA84ECE-7731-4342-8DEE-09D7718EF4F2}" destId="{F40A36CB-E15A-7645-BF1E-E3B5623C23A4}" srcOrd="1" destOrd="0" parTransId="{868CCBF7-C316-E64D-9A2B-3B1084BF4521}" sibTransId="{BBFED90F-6B95-A949-95F5-157487C4202A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C0E59AD4-EDA4-0B4D-99BC-6B29F3367A68}" type="presOf" srcId="{314092C1-967A-6042-BAE2-AC7A6875477E}" destId="{7C123266-1B90-114C-B293-98CDF6BFE38C}" srcOrd="0" destOrd="1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6530" y="18503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sp:txBody>
      <dsp:txXfrm rot="-5400000">
        <a:off x="1" y="420410"/>
        <a:ext cx="823810" cy="353062"/>
      </dsp:txXfrm>
    </dsp:sp>
    <dsp:sp modelId="{78D78FDB-FDD7-4B47-8FC4-D1B82910CB98}">
      <dsp:nvSpPr>
        <dsp:cNvPr id="0" name=""/>
        <dsp:cNvSpPr/>
      </dsp:nvSpPr>
      <dsp:spPr>
        <a:xfrm rot="5400000">
          <a:off x="4241300" y="-3417489"/>
          <a:ext cx="765369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0" y="37363"/>
        <a:ext cx="7562987" cy="690645"/>
      </dsp:txXfrm>
    </dsp:sp>
    <dsp:sp modelId="{E40C0B5E-BFD5-204B-B848-F977E57FCA8A}">
      <dsp:nvSpPr>
        <dsp:cNvPr id="0" name=""/>
        <dsp:cNvSpPr/>
      </dsp:nvSpPr>
      <dsp:spPr>
        <a:xfrm rot="5400000">
          <a:off x="-176530" y="1335790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1571164"/>
        <a:ext cx="823810" cy="353062"/>
      </dsp:txXfrm>
    </dsp:sp>
    <dsp:sp modelId="{7C123266-1B90-114C-B293-98CDF6BFE38C}">
      <dsp:nvSpPr>
        <dsp:cNvPr id="0" name=""/>
        <dsp:cNvSpPr/>
      </dsp:nvSpPr>
      <dsp:spPr>
        <a:xfrm rot="5400000">
          <a:off x="4153691" y="-2258431"/>
          <a:ext cx="940588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1117365"/>
        <a:ext cx="7554433" cy="848756"/>
      </dsp:txXfrm>
    </dsp:sp>
    <dsp:sp modelId="{9F8BBE59-8193-2A4D-A05D-92042D9E06C0}">
      <dsp:nvSpPr>
        <dsp:cNvPr id="0" name=""/>
        <dsp:cNvSpPr/>
      </dsp:nvSpPr>
      <dsp:spPr>
        <a:xfrm rot="5400000">
          <a:off x="-176530" y="2398733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2634107"/>
        <a:ext cx="823810" cy="353062"/>
      </dsp:txXfrm>
    </dsp:sp>
    <dsp:sp modelId="{E92D8765-2F7D-CE46-9E39-B9773003938A}">
      <dsp:nvSpPr>
        <dsp:cNvPr id="0" name=""/>
        <dsp:cNvSpPr/>
      </dsp:nvSpPr>
      <dsp:spPr>
        <a:xfrm rot="5400000">
          <a:off x="4241501" y="-1195488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sp:txBody>
      <dsp:txXfrm rot="-5400000">
        <a:off x="823811" y="2259545"/>
        <a:ext cx="7563006" cy="690281"/>
      </dsp:txXfrm>
    </dsp:sp>
    <dsp:sp modelId="{3ECD9277-BDB4-5E41-AFB2-6E3FB2E0CFED}">
      <dsp:nvSpPr>
        <dsp:cNvPr id="0" name=""/>
        <dsp:cNvSpPr/>
      </dsp:nvSpPr>
      <dsp:spPr>
        <a:xfrm rot="5400000">
          <a:off x="-176530" y="346167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sp:txBody>
      <dsp:txXfrm rot="-5400000">
        <a:off x="1" y="3697050"/>
        <a:ext cx="823810" cy="353062"/>
      </dsp:txXfrm>
    </dsp:sp>
    <dsp:sp modelId="{E46DE474-4901-114A-94B0-3E7B3EB07318}">
      <dsp:nvSpPr>
        <dsp:cNvPr id="0" name=""/>
        <dsp:cNvSpPr/>
      </dsp:nvSpPr>
      <dsp:spPr>
        <a:xfrm rot="5400000">
          <a:off x="4241501" y="-132545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prove this research and experiment of neural network using heuristic learning is the best choice in some use-case scenarios to solve Rubik’s Cube.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3322488"/>
        <a:ext cx="7563006" cy="690281"/>
      </dsp:txXfrm>
    </dsp:sp>
    <dsp:sp modelId="{3E9DE18C-4F6D-9D41-B15F-D6DF5A548A86}">
      <dsp:nvSpPr>
        <dsp:cNvPr id="0" name=""/>
        <dsp:cNvSpPr/>
      </dsp:nvSpPr>
      <dsp:spPr>
        <a:xfrm rot="5400000">
          <a:off x="-176530" y="4524619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sp:txBody>
      <dsp:txXfrm rot="-5400000">
        <a:off x="1" y="4759993"/>
        <a:ext cx="823810" cy="353062"/>
      </dsp:txXfrm>
    </dsp:sp>
    <dsp:sp modelId="{EDED6727-9080-CD4D-9AD8-AF099729CA3C}">
      <dsp:nvSpPr>
        <dsp:cNvPr id="0" name=""/>
        <dsp:cNvSpPr/>
      </dsp:nvSpPr>
      <dsp:spPr>
        <a:xfrm rot="5400000">
          <a:off x="4241501" y="930397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sp:txBody>
      <dsp:txXfrm rot="-5400000">
        <a:off x="823811" y="4385431"/>
        <a:ext cx="7563006" cy="690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822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 Using Neural Network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553426"/>
            <a:ext cx="6922264" cy="3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3343350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240832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4230783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B005-98B8-E44B-869E-7E8E640E51AE}"/>
              </a:ext>
            </a:extLst>
          </p:cNvPr>
          <p:cNvSpPr txBox="1"/>
          <p:nvPr/>
        </p:nvSpPr>
        <p:spPr>
          <a:xfrm>
            <a:off x="1791196" y="5161363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5940693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729711"/>
            <a:ext cx="2415339" cy="289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" y="4281489"/>
            <a:ext cx="2576511" cy="2576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C9BAF-F74E-2B4E-8305-805483A383C9}"/>
              </a:ext>
            </a:extLst>
          </p:cNvPr>
          <p:cNvSpPr txBox="1"/>
          <p:nvPr/>
        </p:nvSpPr>
        <p:spPr>
          <a:xfrm>
            <a:off x="2780116" y="4733467"/>
            <a:ext cx="69813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 Cube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3D mechanical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puzzle consists of 26 unique miniature cubes, also called 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cubies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Permutations: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original (</a:t>
            </a:r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3×3×3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) Rubik's Cube has 8 corners and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12 edges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There </a:t>
            </a:r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are </a:t>
            </a:r>
            <a:r>
              <a:rPr lang="hr-HR" b="1">
                <a:latin typeface="Times New Roman" panose="02020603050405020304" pitchFamily="18" charset="0"/>
                <a:cs typeface="Times New Roman" pitchFamily="18" charset="0"/>
              </a:rPr>
              <a:t>8</a:t>
            </a: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!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ways to arrange the corner cubes.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69813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30259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67AD97-06F2-9146-A2C0-F5ACF54D9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39085"/>
              </p:ext>
            </p:extLst>
          </p:nvPr>
        </p:nvGraphicFramePr>
        <p:xfrm>
          <a:off x="2595437" y="998000"/>
          <a:ext cx="7975027" cy="5599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593">
                  <a:extLst>
                    <a:ext uri="{9D8B030D-6E8A-4147-A177-3AD203B41FA5}">
                      <a16:colId xmlns:a16="http://schemas.microsoft.com/office/drawing/2014/main" val="3309124223"/>
                    </a:ext>
                  </a:extLst>
                </a:gridCol>
                <a:gridCol w="5699434">
                  <a:extLst>
                    <a:ext uri="{9D8B030D-6E8A-4147-A177-3AD203B41FA5}">
                      <a16:colId xmlns:a16="http://schemas.microsoft.com/office/drawing/2014/main" val="3166823676"/>
                    </a:ext>
                  </a:extLst>
                </a:gridCol>
              </a:tblGrid>
              <a:tr h="3055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Differences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4077081563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Pattern Database Learning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 pattern is the partial specification of a permutation (or state); that is, the tiles occupying certain locations are unspecified.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481755677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Baseline Learning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 baseline prediction algorithm provides a set of predictions that you can evaluate as you would any predictions for the problem.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626026572"/>
                  </a:ext>
                </a:extLst>
              </a:tr>
              <a:tr h="13851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Boosting 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Boosting is a general method for enhancing the performance of a learning algorithm. It is a method for finding an exceptionally precise classifier on the preparation set, by joining "weak hypotheses”, every one of which needs just to be decently exact on the preparation set.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2103041643"/>
                  </a:ext>
                </a:extLst>
              </a:tr>
              <a:tr h="11001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Autodidactic Iteration</a:t>
                      </a: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Autodidactic Iteration is new learning algorithm for strengthening that can teach itself how to solve the problem without human assistance. After training, the network then uses a standard search tree to search for each configuration for suggested movements.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14790300"/>
                  </a:ext>
                </a:extLst>
              </a:tr>
              <a:tr h="11003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Heuristic 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 heuristic is a general dependable guideline, normally created through understanding, that is joined into basic leadership process keeping in mind the end goal to tackle an issue. Numerous charts look calculations, for example, A∗, utilize heuristic-based pursuit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06501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3156703" y="5633817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157165" y="3212785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1888199" y="4805684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statistics for greater precision and objectivity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-259974" y="3577371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3988351" y="2433766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3571214" y="2995158"/>
            <a:ext cx="4287064" cy="523220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MY" sz="2800" dirty="0">
                <a:latin typeface="Rubik" panose="02000604000000020004" pitchFamily="2" charset="-79"/>
                <a:cs typeface="Rubik" panose="02000604000000020004" pitchFamily="2" charset="-79"/>
              </a:rPr>
              <a:t>Heuristic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60C13-7938-104C-ABDA-147CFBA21E01}"/>
              </a:ext>
            </a:extLst>
          </p:cNvPr>
          <p:cNvSpPr txBox="1"/>
          <p:nvPr/>
        </p:nvSpPr>
        <p:spPr>
          <a:xfrm>
            <a:off x="8470616" y="1881359"/>
            <a:ext cx="372788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Admissible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Inadmissible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sz="1600" i="1" dirty="0"/>
              <a:t>A* heuristic can be inadmissible which means that it might sometimes find the non-optimal path. However, it is also more efficient. By biasing the estimate, can choose between path cost and search cost.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78189B-27ED-5E43-9EDF-64A4B8018F18}"/>
              </a:ext>
            </a:extLst>
          </p:cNvPr>
          <p:cNvSpPr/>
          <p:nvPr/>
        </p:nvSpPr>
        <p:spPr>
          <a:xfrm>
            <a:off x="7635162" y="1881359"/>
            <a:ext cx="835454" cy="2508827"/>
          </a:xfrm>
          <a:prstGeom prst="rightBrace">
            <a:avLst>
              <a:gd name="adj1" fmla="val 8333"/>
              <a:gd name="adj2" fmla="val 4943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A5BE6B-4207-3548-99B9-19F952B9DEFD}"/>
              </a:ext>
            </a:extLst>
          </p:cNvPr>
          <p:cNvSpPr/>
          <p:nvPr/>
        </p:nvSpPr>
        <p:spPr>
          <a:xfrm>
            <a:off x="3494003" y="307261"/>
            <a:ext cx="47949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8F6C5-2328-164E-AE18-B3E4E2D0D539}"/>
              </a:ext>
            </a:extLst>
          </p:cNvPr>
          <p:cNvSpPr txBox="1"/>
          <p:nvPr/>
        </p:nvSpPr>
        <p:spPr>
          <a:xfrm>
            <a:off x="546539" y="1230591"/>
            <a:ext cx="10836164" cy="520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Boris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Gorshenev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Rubik’s Cube,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CMPS 140 - Spring 2018, 2018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Silver, A. Huang, et al. Mastering the game of Go with deep neural networks and tree search. Nature, 2016.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Demaine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Eisenstat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Rudoy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Solving the Rubik’s Cube Optimally is NP-complete.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e-prints, June 2017.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Erez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Karpas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Carmel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Domshlak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Optimal search with inadmissible heuristics. In Proceedings of International Conference on Automated Planning and Scheduling, 2012.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Francisco Javier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Ordóñez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Daniel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Roggen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Deep Convolutional and LSTM Recurrent Neural Networks for Multimodal Wearable Activity Recognition, 2016.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Irwan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Bello,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HieuPham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QuocV.Le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MohammadNorouzi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Samy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Neural Combinatorial Optimization , November,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Jordan Thayer, Austin Dionne, and Wheeler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Learning inadmissible heuristics during search. In Proceedings of International Conference on Automated Planning and Scheduling, 2011.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Leedy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D., Practical research: planning and design. New Jersey: Prentice-Hall, 1993.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Matej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Moravcˇík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</a:t>
            </a:r>
            <a:r>
              <a:rPr lang="en-MY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DeepStack</a:t>
            </a: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Expert-level artificial intelligence in heads-up no-limit poker. Science, 2017.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Mehdi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Samadi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Ariel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Felner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Jonathan Schaeffer. Learning from multiple heuristics, 2016.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Nathan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R.Sturtevant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Ariel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Felner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MalteHelmert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Exploiting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rubik’s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cube 12-edge PDB by combining partial pattern databases and bloom filters. In Stefan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Edelkamp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Roman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Barták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editors, Proceedings of the Seventh Annual Symposium on Combinatorial Search, SOCS 2014. AAAI Press, 2014.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Stephen McAleer, Forest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Agostinelli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Shmakov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Pierre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BaldiStephen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McAleer, Forest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Agostinelli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Shmakov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Pierre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Baldi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Solving the Rubik's Cube Without Human Knowledge, 2018. 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Stuart J. Russell and Peter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Norvig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Intelligence: A Modern Approach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Prentice Hall, 3 Edition, 2010. 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Keller, Florian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Pommerening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Jendrik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Seipp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Florian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Geißer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Robert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Mattmüller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State-dependent cost partitioning’s for cartesian abstractions in classical planning. In Proceedings of the 25th International Joint Conference on Artificial Intelligence (IJCAI 2016), 2016.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Youssef Hamadi, Eric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Monfroy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Springer-Verlag,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Frédéric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Saubion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Autonomous search, 2012.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Csáji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“Approximation with artificial neural networks,”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MSc. thesis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2001.</a:t>
            </a:r>
            <a:endParaRPr lang="en-MY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MY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965</Words>
  <Application>Microsoft Macintosh PowerPoint</Application>
  <PresentationFormat>Widescreen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Bradley Hand</vt:lpstr>
      <vt:lpstr>Calibri</vt:lpstr>
      <vt:lpstr>Calibri Light</vt:lpstr>
      <vt:lpstr>Chalkduster</vt:lpstr>
      <vt:lpstr>Rubik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59</cp:revision>
  <dcterms:created xsi:type="dcterms:W3CDTF">2018-04-25T15:51:04Z</dcterms:created>
  <dcterms:modified xsi:type="dcterms:W3CDTF">2019-03-18T13:21:39Z</dcterms:modified>
</cp:coreProperties>
</file>